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6" r:id="rId5"/>
    <p:sldId id="257" r:id="rId6"/>
    <p:sldId id="270" r:id="rId7"/>
    <p:sldId id="269" r:id="rId8"/>
    <p:sldId id="271" r:id="rId9"/>
    <p:sldId id="272" r:id="rId10"/>
    <p:sldId id="273" r:id="rId11"/>
    <p:sldId id="258" r:id="rId12"/>
    <p:sldId id="262" r:id="rId13"/>
    <p:sldId id="263" r:id="rId14"/>
    <p:sldId id="268" r:id="rId15"/>
    <p:sldId id="267" r:id="rId16"/>
    <p:sldId id="274" r:id="rId17"/>
    <p:sldId id="26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7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01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1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6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3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9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5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68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430C-E803-45C6-87D8-0C5460C6137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B316-993F-4323-A987-40A0A33EB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coes.fcc.org.br/ojs/index.php/eae/issue/view/17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6640" cy="259228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DOCÊNCIA</a:t>
            </a:r>
            <a:r>
              <a:rPr lang="pt-BR" dirty="0">
                <a:solidFill>
                  <a:srgbClr val="FF0000"/>
                </a:solidFill>
              </a:rPr>
              <a:t>: O PIBID COMO PROMOTOR DE UMA FOMAÇÃO PLENA 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Prof. Drª. ANDRÉA MARIA FERREIRA MOURA- UFERSA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andreamfm@ufersa.edu.br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2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76470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No que tange às posturas, </a:t>
            </a:r>
            <a:r>
              <a:rPr lang="pt-BR" sz="2400" dirty="0" smtClean="0"/>
              <a:t>defendemos o </a:t>
            </a:r>
            <a:r>
              <a:rPr lang="pt-BR" sz="2400" dirty="0"/>
              <a:t>desenvolvimento </a:t>
            </a:r>
            <a:r>
              <a:rPr lang="pt-BR" sz="2400" dirty="0" smtClean="0"/>
              <a:t>de:  </a:t>
            </a:r>
            <a:r>
              <a:rPr lang="pt-BR" sz="2400" i="1" dirty="0">
                <a:solidFill>
                  <a:srgbClr val="FF0000"/>
                </a:solidFill>
              </a:rPr>
              <a:t>postura crítica e política </a:t>
            </a:r>
            <a:r>
              <a:rPr lang="pt-BR" sz="2400" dirty="0"/>
              <a:t>pelos professores, </a:t>
            </a:r>
            <a:r>
              <a:rPr lang="pt-BR" sz="2400" dirty="0" smtClean="0"/>
              <a:t>com vistas à percepção </a:t>
            </a:r>
            <a:r>
              <a:rPr lang="pt-BR" sz="2400" dirty="0"/>
              <a:t>dos vários intervenientes que os oprimem a fim </a:t>
            </a:r>
            <a:r>
              <a:rPr lang="pt-BR" sz="2400" dirty="0" smtClean="0"/>
              <a:t>de lutarem </a:t>
            </a:r>
            <a:r>
              <a:rPr lang="pt-BR" sz="2400" dirty="0"/>
              <a:t>por sua </a:t>
            </a:r>
            <a:r>
              <a:rPr lang="pt-BR" sz="2400" dirty="0">
                <a:solidFill>
                  <a:srgbClr val="FF0000"/>
                </a:solidFill>
              </a:rPr>
              <a:t>própria valorização profissional e pela educação </a:t>
            </a:r>
            <a:r>
              <a:rPr lang="pt-BR" sz="2400" dirty="0" smtClean="0">
                <a:solidFill>
                  <a:srgbClr val="FF0000"/>
                </a:solidFill>
              </a:rPr>
              <a:t>como mecanismos </a:t>
            </a:r>
            <a:r>
              <a:rPr lang="pt-BR" sz="2400" dirty="0">
                <a:solidFill>
                  <a:srgbClr val="FF0000"/>
                </a:solidFill>
              </a:rPr>
              <a:t>de justiça </a:t>
            </a:r>
            <a:r>
              <a:rPr lang="pt-BR" sz="2400" dirty="0" smtClean="0">
                <a:solidFill>
                  <a:srgbClr val="FF0000"/>
                </a:solidFill>
              </a:rPr>
              <a:t>socioambiental</a:t>
            </a:r>
            <a:r>
              <a:rPr lang="pt-BR" sz="2400" dirty="0" smtClean="0"/>
              <a:t>. </a:t>
            </a:r>
          </a:p>
          <a:p>
            <a:pPr algn="just"/>
            <a:r>
              <a:rPr lang="pt-BR" sz="2400" i="1" dirty="0" smtClean="0">
                <a:solidFill>
                  <a:srgbClr val="FF0000"/>
                </a:solidFill>
              </a:rPr>
              <a:t>postura </a:t>
            </a:r>
            <a:r>
              <a:rPr lang="pt-BR" sz="2400" i="1" dirty="0">
                <a:solidFill>
                  <a:srgbClr val="FF0000"/>
                </a:solidFill>
              </a:rPr>
              <a:t>transdisciplinar</a:t>
            </a:r>
            <a:r>
              <a:rPr lang="pt-BR" sz="2400" i="1" dirty="0"/>
              <a:t> </a:t>
            </a:r>
            <a:r>
              <a:rPr lang="pt-BR" sz="2400" dirty="0"/>
              <a:t>que </a:t>
            </a:r>
            <a:r>
              <a:rPr lang="pt-BR" sz="2400" dirty="0" smtClean="0"/>
              <a:t>se traduz </a:t>
            </a:r>
            <a:r>
              <a:rPr lang="pt-BR" sz="2400" dirty="0"/>
              <a:t>pela sensibilidade afetiva, amorosa abertura de olhar diante </a:t>
            </a:r>
            <a:r>
              <a:rPr lang="pt-BR" sz="2400" dirty="0" smtClean="0"/>
              <a:t>da vida</a:t>
            </a:r>
            <a:r>
              <a:rPr lang="pt-BR" sz="2400" dirty="0"/>
              <a:t>, de si e do outro, especialmente do aluno.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Por </a:t>
            </a:r>
            <a:r>
              <a:rPr lang="pt-BR" sz="2400" dirty="0"/>
              <a:t>se tratar de </a:t>
            </a:r>
            <a:r>
              <a:rPr lang="pt-BR" sz="2400" dirty="0" smtClean="0"/>
              <a:t>uma profissão </a:t>
            </a:r>
            <a:r>
              <a:rPr lang="pt-BR" sz="2400" dirty="0"/>
              <a:t>de interação humana, a docência implica compartilhar, </a:t>
            </a:r>
            <a:r>
              <a:rPr lang="pt-BR" sz="2400" dirty="0" smtClean="0">
                <a:solidFill>
                  <a:srgbClr val="FF0000"/>
                </a:solidFill>
              </a:rPr>
              <a:t>além de </a:t>
            </a:r>
            <a:r>
              <a:rPr lang="pt-BR" sz="2400" dirty="0">
                <a:solidFill>
                  <a:srgbClr val="FF0000"/>
                </a:solidFill>
              </a:rPr>
              <a:t>conhecimentos teóricos e </a:t>
            </a:r>
            <a:r>
              <a:rPr lang="pt-BR" sz="2400" dirty="0" smtClean="0">
                <a:solidFill>
                  <a:srgbClr val="FF0000"/>
                </a:solidFill>
              </a:rPr>
              <a:t> epistemológicos</a:t>
            </a:r>
            <a:r>
              <a:rPr lang="pt-BR" sz="2400" dirty="0">
                <a:solidFill>
                  <a:srgbClr val="FF0000"/>
                </a:solidFill>
              </a:rPr>
              <a:t>, alegrias, experiências</a:t>
            </a:r>
            <a:r>
              <a:rPr lang="pt-BR" sz="2400" dirty="0" smtClean="0">
                <a:solidFill>
                  <a:srgbClr val="FF0000"/>
                </a:solidFill>
              </a:rPr>
              <a:t>, afetividade</a:t>
            </a:r>
            <a:r>
              <a:rPr lang="pt-BR" sz="2400" dirty="0">
                <a:solidFill>
                  <a:srgbClr val="FF0000"/>
                </a:solidFill>
              </a:rPr>
              <a:t>, história de vida, intuição, emoção e sentimento.</a:t>
            </a:r>
          </a:p>
        </p:txBody>
      </p:sp>
    </p:spTree>
    <p:extLst>
      <p:ext uri="{BB962C8B-B14F-4D97-AF65-F5344CB8AC3E}">
        <p14:creationId xmlns:p14="http://schemas.microsoft.com/office/powerpoint/2010/main" val="133957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Endendimento</a:t>
            </a:r>
            <a:r>
              <a:rPr lang="pt-BR" dirty="0" smtClean="0"/>
              <a:t> / Desejo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Compreendemos  </a:t>
            </a:r>
            <a:r>
              <a:rPr lang="pt-BR" dirty="0">
                <a:solidFill>
                  <a:srgbClr val="FF0000"/>
                </a:solidFill>
              </a:rPr>
              <a:t>que a formação não suporta todo o processo de aprendizagem da docência, </a:t>
            </a:r>
            <a:r>
              <a:rPr lang="pt-BR" dirty="0" smtClean="0">
                <a:solidFill>
                  <a:srgbClr val="FF0000"/>
                </a:solidFill>
              </a:rPr>
              <a:t> e neste processo, espera-se </a:t>
            </a:r>
            <a:r>
              <a:rPr lang="pt-BR" dirty="0">
                <a:solidFill>
                  <a:srgbClr val="FF0000"/>
                </a:solidFill>
              </a:rPr>
              <a:t>que os futuros professores obtenham mais que um título</a:t>
            </a:r>
            <a:r>
              <a:rPr lang="pt-BR" dirty="0"/>
              <a:t>; </a:t>
            </a:r>
            <a:r>
              <a:rPr lang="pt-BR" dirty="0" smtClean="0"/>
              <a:t>Deseja-se uma </a:t>
            </a:r>
            <a:r>
              <a:rPr lang="pt-BR" dirty="0"/>
              <a:t>formação que permita aos licenciandos experimentarem situações de aprendizagem de modo a desenvolverem a capacidade de mobilizarem, em sua futura prática, os vários saberes necessários ao exercício da docência profissional</a:t>
            </a:r>
          </a:p>
        </p:txBody>
      </p:sp>
    </p:spTree>
    <p:extLst>
      <p:ext uri="{BB962C8B-B14F-4D97-AF65-F5344CB8AC3E}">
        <p14:creationId xmlns:p14="http://schemas.microsoft.com/office/powerpoint/2010/main" val="80961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PIBID  e a Formação Docente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Um dos grandes diferenciais do programa  é o </a:t>
            </a:r>
            <a:r>
              <a:rPr lang="pt-BR" dirty="0" smtClean="0">
                <a:solidFill>
                  <a:srgbClr val="FF0000"/>
                </a:solidFill>
              </a:rPr>
              <a:t>diálogo e a interação </a:t>
            </a:r>
            <a:r>
              <a:rPr lang="pt-BR" dirty="0" smtClean="0"/>
              <a:t>entre licenciandos, coordenadores e supervisores, o que gera um </a:t>
            </a:r>
            <a:r>
              <a:rPr lang="pt-BR" dirty="0" smtClean="0">
                <a:solidFill>
                  <a:srgbClr val="FF0000"/>
                </a:solidFill>
              </a:rPr>
              <a:t>movimento dinâmico </a:t>
            </a:r>
            <a:r>
              <a:rPr lang="pt-BR" dirty="0" smtClean="0"/>
              <a:t>de formação recíproca e crescimento contínuo, que representa uma via de mão dupla em que, tanto a escola, quanto a universidade (através de seus professores e alunos), aprendem e ensinam ao mesmo tempo, retroalimentando a relação entre teoria e prática.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62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PIBID versus Estágio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 PIBID diferencia-se do estágio supervisionado por ser uma proposta extracurricular, com carga horária maior que a estabelecida pelo Conselho Nacional de Educação - CNE para o estágio e por acolher bolsistas desde o primeiro semestre </a:t>
            </a:r>
            <a:r>
              <a:rPr lang="pt-BR" dirty="0" smtClean="0"/>
              <a:t>letivo. </a:t>
            </a:r>
            <a:r>
              <a:rPr lang="pt-BR" dirty="0" smtClean="0">
                <a:solidFill>
                  <a:srgbClr val="FF0000"/>
                </a:solidFill>
              </a:rPr>
              <a:t>A inserção no cotidiano das escolas deve ser orgânica e não de caráter de observação, como muitas vezes acontece no estágio. A vivência de múltiplos aspectos pedagógicos das escolas é essencial ao bolsista</a:t>
            </a:r>
            <a:r>
              <a:rPr lang="pt-BR" dirty="0" smtClean="0"/>
              <a:t>. (DEB, CAPES, 2012, p.30)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12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Interdisplinaridade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Em sua grande maioria os acadêmicos que fazem parte do PIBID são responsáveis de desenvolverem </a:t>
            </a:r>
            <a:r>
              <a:rPr lang="pt-BR" dirty="0" smtClean="0">
                <a:solidFill>
                  <a:srgbClr val="FF0000"/>
                </a:solidFill>
              </a:rPr>
              <a:t>um projeto, que quase sempre se diferencia das aulas tradicionais, tendo portanto a oportunidade de desenvolverem olhares e experiências interdisciplinares </a:t>
            </a:r>
            <a:r>
              <a:rPr lang="pt-BR" dirty="0" smtClean="0"/>
              <a:t>e trans- disiplinares dos conteúdos presentes no currículo escolar.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25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No PIBID - Todo mundo sai ganhando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425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Para os licenciandos –</a:t>
            </a:r>
          </a:p>
          <a:p>
            <a:pPr marL="0" indent="0" algn="just">
              <a:buNone/>
            </a:pPr>
            <a:r>
              <a:rPr lang="pt-BR" sz="2800" dirty="0" smtClean="0"/>
              <a:t> A Oportunidade </a:t>
            </a:r>
            <a:r>
              <a:rPr lang="pt-BR" sz="2800" dirty="0"/>
              <a:t>de estar no cotidiano escolar, de vivenciarem a escola em sua plenitude, desde os espaços de gestão, as práticas docentes, a relação entre professores, professores e alunos, equipe diretiva com os diferentes grupos que fazem parte da escola, até a presença ou ausência da família na </a:t>
            </a:r>
            <a:r>
              <a:rPr lang="pt-BR" sz="2800" dirty="0" smtClean="0"/>
              <a:t>escola; </a:t>
            </a:r>
            <a:r>
              <a:rPr lang="pt-BR" sz="2800" dirty="0"/>
              <a:t>permitem não somente uma aprendizagem diferenciada, como, também, </a:t>
            </a:r>
            <a:r>
              <a:rPr lang="pt-BR" sz="2800" dirty="0">
                <a:solidFill>
                  <a:srgbClr val="FF0000"/>
                </a:solidFill>
              </a:rPr>
              <a:t>uma opção consciente pela profissão </a:t>
            </a:r>
            <a:r>
              <a:rPr lang="pt-BR" sz="2800" dirty="0" smtClean="0">
                <a:solidFill>
                  <a:srgbClr val="FF0000"/>
                </a:solidFill>
              </a:rPr>
              <a:t>docente.</a:t>
            </a:r>
          </a:p>
          <a:p>
            <a:pPr marL="0" indent="0" algn="just">
              <a:buNone/>
            </a:pPr>
            <a:r>
              <a:rPr lang="pt-B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5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A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Escola</a:t>
            </a:r>
            <a:r>
              <a:rPr lang="pt-BR" dirty="0">
                <a:solidFill>
                  <a:srgbClr val="FF0000"/>
                </a:solidFill>
              </a:rPr>
              <a:t>/ Professores Supervisores-</a:t>
            </a:r>
          </a:p>
          <a:p>
            <a:pPr marL="0" indent="0" algn="just">
              <a:buNone/>
            </a:pPr>
            <a:r>
              <a:rPr lang="pt-BR" dirty="0"/>
              <a:t>Se beneficiam da presença dos alunos das licenciaturas no ambiente escolar pelas possibilidades de socialização, reflexão que os acadêmicos trazem a partir do desenvolvimento de seus projetos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Para Universidade-  </a:t>
            </a:r>
          </a:p>
          <a:p>
            <a:pPr marL="0" indent="0" algn="just">
              <a:buNone/>
            </a:pPr>
            <a:r>
              <a:rPr lang="pt-BR" dirty="0" smtClean="0"/>
              <a:t>A proximidade </a:t>
            </a:r>
            <a:r>
              <a:rPr lang="pt-BR" dirty="0"/>
              <a:t>da acadêmia com a comunidade externa,  </a:t>
            </a:r>
            <a:r>
              <a:rPr lang="pt-BR" dirty="0" smtClean="0"/>
              <a:t>gera inúmeros benefícios, uma vez que há </a:t>
            </a:r>
            <a:r>
              <a:rPr lang="pt-BR" dirty="0"/>
              <a:t>uma melhor compreensão das necessidades sociais relativas a profissão </a:t>
            </a:r>
            <a:r>
              <a:rPr lang="pt-BR" dirty="0" smtClean="0"/>
              <a:t>docente.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52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400" dirty="0"/>
              <a:t>FORMOSINHO, J. A formação prática dos professores: da prática docente na instituição de formação à prática pedagógica nas escolas. In: FORMOSINHO, João (coord.). Formação </a:t>
            </a:r>
            <a:r>
              <a:rPr lang="pt-BR" sz="1400" dirty="0" smtClean="0"/>
              <a:t>de professores</a:t>
            </a:r>
            <a:r>
              <a:rPr lang="pt-BR" sz="1400" dirty="0"/>
              <a:t>: aprendizagem profissional e ação docente, Porto: Porto Editora, p.93-118, 2009. </a:t>
            </a:r>
            <a:endParaRPr lang="pt-BR" sz="1400" dirty="0" smtClean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 smtClean="0"/>
              <a:t>MIZUKAMI</a:t>
            </a:r>
            <a:r>
              <a:rPr lang="pt-BR" sz="1400" dirty="0"/>
              <a:t>, M. G. Nº Escola e desenvolvimento profissional da docência. In: GATTI, B.A. </a:t>
            </a:r>
            <a:r>
              <a:rPr lang="pt-BR" sz="1400" i="1" dirty="0"/>
              <a:t>et al</a:t>
            </a:r>
            <a:r>
              <a:rPr lang="pt-BR" sz="1400" dirty="0"/>
              <a:t>. Por uma política nacional de formação de professores. São Paulo: Editora Unesp, p. 23-54. 2013. </a:t>
            </a:r>
            <a:r>
              <a:rPr lang="pt-BR" sz="1400" dirty="0" smtClean="0"/>
              <a:t> </a:t>
            </a:r>
            <a:r>
              <a:rPr lang="pt-BR" sz="1400" dirty="0"/>
              <a:t> </a:t>
            </a: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/>
              <a:t>PANIAGO, R. N., SARMENTO, T</a:t>
            </a:r>
            <a:r>
              <a:rPr lang="pt-BR" sz="1400" dirty="0" smtClean="0"/>
              <a:t>. ROCHA, S. A.  </a:t>
            </a:r>
            <a:r>
              <a:rPr lang="pt-BR" sz="1400" dirty="0"/>
              <a:t>O PIBID E A INSERÇÃO À DOCÊNCIA: EXPERIÊNCIAS, POSSIBILIDADES E </a:t>
            </a:r>
            <a:r>
              <a:rPr lang="pt-BR" sz="1400" dirty="0" smtClean="0"/>
              <a:t>DILEMAS, </a:t>
            </a:r>
            <a:r>
              <a:rPr lang="en-US" sz="1400" dirty="0" smtClean="0"/>
              <a:t>Educação 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revista</a:t>
            </a:r>
            <a:r>
              <a:rPr lang="en-US" sz="1400" dirty="0" smtClean="0"/>
              <a:t>. </a:t>
            </a:r>
            <a:r>
              <a:rPr lang="en-US" sz="1400" dirty="0"/>
              <a:t> </a:t>
            </a:r>
            <a:r>
              <a:rPr lang="en-US" sz="1400" dirty="0" err="1"/>
              <a:t>vol.34</a:t>
            </a:r>
            <a:r>
              <a:rPr lang="en-US" sz="1400" dirty="0"/>
              <a:t>  </a:t>
            </a:r>
            <a:r>
              <a:rPr lang="en-US" sz="1400" dirty="0" smtClean="0"/>
              <a:t>,Belo </a:t>
            </a:r>
            <a:r>
              <a:rPr lang="en-US" sz="1400" dirty="0"/>
              <a:t>Horizonte  2018 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/>
              <a:t>PANIAGO, R. N., SARMENTO, T.</a:t>
            </a:r>
            <a:r>
              <a:rPr lang="pt-BR" sz="1400" dirty="0" smtClean="0"/>
              <a:t> </a:t>
            </a:r>
            <a:r>
              <a:rPr lang="pt-BR" sz="1400" dirty="0"/>
              <a:t>A formação na e para a pesquisa no Pibid. possibilidades e fragilidades. Educação &amp; Realidade, Porto Alegre, v. 42, n. 2, p. 771-792, abr./jun. 2017</a:t>
            </a:r>
            <a:r>
              <a:rPr lang="pt-BR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nl-NL" sz="1400" smtClean="0"/>
          </a:p>
          <a:p>
            <a:pPr marL="0" indent="0">
              <a:spcBef>
                <a:spcPts val="0"/>
              </a:spcBef>
              <a:buNone/>
            </a:pPr>
            <a:r>
              <a:rPr lang="nl-NL" sz="1400" smtClean="0"/>
              <a:t>Zetetiké </a:t>
            </a:r>
            <a:r>
              <a:rPr lang="nl-NL" sz="1400" dirty="0"/>
              <a:t>– FE/Unicamp – v. 20, n. 37 – jan/jun 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240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ESCOLHI</a:t>
            </a:r>
            <a:r>
              <a:rPr lang="pt-BR" dirty="0"/>
              <a:t>/ OU SOBROU FAZER LICENCIATURA?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960440" cy="37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m para imagens de professor de matemÃ¡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imagens de professor de matemÃ¡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8800"/>
            <a:ext cx="29511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0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5608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816424" cy="11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48064" y="62612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REVISTA ESTUDOS EM AVALIAÇÃO EDUCACIONAL </a:t>
            </a:r>
          </a:p>
          <a:p>
            <a:r>
              <a:rPr lang="pt-BR" b="1" dirty="0"/>
              <a:t> </a:t>
            </a:r>
            <a:r>
              <a:rPr lang="pt-BR" b="1" dirty="0">
                <a:hlinkClick r:id="rId4"/>
              </a:rPr>
              <a:t>v. 21, n. 47 (2010</a:t>
            </a:r>
            <a:r>
              <a:rPr lang="pt-BR" b="1" dirty="0" smtClean="0">
                <a:hlinkClick r:id="rId4"/>
              </a:rPr>
              <a:t>)</a:t>
            </a:r>
            <a:r>
              <a:rPr lang="pt-BR" b="1" dirty="0" smtClean="0"/>
              <a:t>/ Fundação Carlos Chagas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535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4600" dirty="0">
                <a:solidFill>
                  <a:srgbClr val="FF0000"/>
                </a:solidFill>
              </a:rPr>
              <a:t>Quem quer ser professor de matemática?</a:t>
            </a:r>
          </a:p>
          <a:p>
            <a:pPr marL="0" indent="0" algn="just">
              <a:buNone/>
            </a:pPr>
            <a:r>
              <a:rPr lang="pt-BR" sz="2100" i="1" dirty="0" smtClean="0"/>
              <a:t>Plinio </a:t>
            </a:r>
            <a:r>
              <a:rPr lang="pt-BR" sz="2100" i="1" dirty="0"/>
              <a:t>Cavalcanti Moreira</a:t>
            </a:r>
            <a:r>
              <a:rPr lang="pt-BR" sz="2100" dirty="0"/>
              <a:t>1</a:t>
            </a:r>
            <a:r>
              <a:rPr lang="pt-BR" sz="2100" i="1" dirty="0"/>
              <a:t>, Emília Barra Ferreira</a:t>
            </a:r>
            <a:r>
              <a:rPr lang="pt-BR" sz="2100" dirty="0"/>
              <a:t>2</a:t>
            </a:r>
            <a:r>
              <a:rPr lang="pt-BR" sz="2100" i="1" dirty="0"/>
              <a:t>, Alex Jordane</a:t>
            </a:r>
            <a:r>
              <a:rPr lang="pt-BR" sz="2100" dirty="0"/>
              <a:t>3</a:t>
            </a:r>
            <a:r>
              <a:rPr lang="pt-BR" sz="2100" i="1" dirty="0"/>
              <a:t>, Jorge Cássio Costa Nóbriga</a:t>
            </a:r>
            <a:r>
              <a:rPr lang="pt-BR" sz="2100" dirty="0"/>
              <a:t>4</a:t>
            </a:r>
            <a:r>
              <a:rPr lang="pt-BR" sz="2100" i="1" dirty="0"/>
              <a:t>, </a:t>
            </a:r>
            <a:r>
              <a:rPr lang="pt-BR" sz="2100" i="1" dirty="0" smtClean="0"/>
              <a:t>MariaCecília </a:t>
            </a:r>
            <a:r>
              <a:rPr lang="pt-BR" sz="2100" i="1" dirty="0"/>
              <a:t>Bueno Fischer</a:t>
            </a:r>
            <a:r>
              <a:rPr lang="pt-BR" sz="2100" dirty="0"/>
              <a:t>5</a:t>
            </a:r>
            <a:r>
              <a:rPr lang="pt-BR" sz="2100" i="1" dirty="0"/>
              <a:t>, Everaldo Silveira</a:t>
            </a:r>
            <a:r>
              <a:rPr lang="pt-BR" sz="2100" dirty="0"/>
              <a:t>6</a:t>
            </a:r>
            <a:r>
              <a:rPr lang="pt-BR" sz="2100" i="1" dirty="0"/>
              <a:t>, Marcelo de Carvalho Borba</a:t>
            </a:r>
            <a:r>
              <a:rPr lang="pt-BR" sz="2100" dirty="0"/>
              <a:t>7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3600" b="1" dirty="0" smtClean="0"/>
              <a:t>Resumo</a:t>
            </a:r>
            <a:r>
              <a:rPr lang="pt-BR" sz="3600" dirty="0"/>
              <a:t>: Este artigo relata um estudo sobre o perfil dos ingressantes nos cursos de licenciatura </a:t>
            </a:r>
            <a:r>
              <a:rPr lang="pt-BR" sz="3600" dirty="0" smtClean="0"/>
              <a:t>em matemática </a:t>
            </a:r>
            <a:r>
              <a:rPr lang="pt-BR" sz="3600" dirty="0"/>
              <a:t>no Brasil. Os sujeitos da pesquisa foram </a:t>
            </a:r>
            <a:r>
              <a:rPr lang="pt-BR" sz="3600" dirty="0">
                <a:solidFill>
                  <a:srgbClr val="FF0000"/>
                </a:solidFill>
              </a:rPr>
              <a:t>664 alunos </a:t>
            </a:r>
            <a:r>
              <a:rPr lang="pt-BR" sz="3600" dirty="0"/>
              <a:t>que entraram na licenciatura </a:t>
            </a:r>
            <a:r>
              <a:rPr lang="pt-BR" sz="3600" dirty="0" smtClean="0"/>
              <a:t>em matemática </a:t>
            </a:r>
            <a:r>
              <a:rPr lang="pt-BR" sz="3600" dirty="0"/>
              <a:t>em </a:t>
            </a:r>
            <a:r>
              <a:rPr lang="pt-BR" sz="3600" dirty="0">
                <a:solidFill>
                  <a:srgbClr val="FF0000"/>
                </a:solidFill>
              </a:rPr>
              <a:t>19 instituições </a:t>
            </a:r>
            <a:r>
              <a:rPr lang="pt-BR" sz="3600" dirty="0"/>
              <a:t>de ensino superior de </a:t>
            </a:r>
            <a:r>
              <a:rPr lang="pt-BR" sz="3600" dirty="0">
                <a:solidFill>
                  <a:srgbClr val="FF0000"/>
                </a:solidFill>
              </a:rPr>
              <a:t>10 estados brasileiros nos anos de 2008, 2009 </a:t>
            </a:r>
            <a:r>
              <a:rPr lang="pt-BR" sz="3600" dirty="0" smtClean="0">
                <a:solidFill>
                  <a:srgbClr val="FF0000"/>
                </a:solidFill>
              </a:rPr>
              <a:t>e2010 </a:t>
            </a:r>
            <a:r>
              <a:rPr lang="pt-BR" sz="3600" dirty="0" smtClean="0"/>
              <a:t>(...) </a:t>
            </a:r>
            <a:r>
              <a:rPr lang="pt-BR" sz="3600" dirty="0"/>
              <a:t>Os resultados indicam que, em sua grande maioria, o ingressante é </a:t>
            </a:r>
            <a:r>
              <a:rPr lang="pt-BR" sz="3600" dirty="0" smtClean="0">
                <a:solidFill>
                  <a:srgbClr val="FF0000"/>
                </a:solidFill>
              </a:rPr>
              <a:t>jovem,solteiro</a:t>
            </a:r>
            <a:r>
              <a:rPr lang="pt-BR" sz="3600" dirty="0">
                <a:solidFill>
                  <a:srgbClr val="FF0000"/>
                </a:solidFill>
              </a:rPr>
              <a:t>, estudou na escola pública, escolheu a licenciatura atraído mais pela matemática do que </a:t>
            </a:r>
            <a:r>
              <a:rPr lang="pt-BR" sz="3600" dirty="0" smtClean="0">
                <a:solidFill>
                  <a:srgbClr val="FF0000"/>
                </a:solidFill>
              </a:rPr>
              <a:t>pela docência</a:t>
            </a:r>
            <a:r>
              <a:rPr lang="pt-BR" sz="3600" dirty="0">
                <a:solidFill>
                  <a:srgbClr val="FF0000"/>
                </a:solidFill>
              </a:rPr>
              <a:t>,</a:t>
            </a:r>
            <a:r>
              <a:rPr lang="pt-BR" sz="3600" dirty="0"/>
              <a:t> possui pelo menos um computador em casa, tem renda familiar abaixo de 5 salários </a:t>
            </a:r>
            <a:r>
              <a:rPr lang="pt-BR" sz="3600" dirty="0" smtClean="0"/>
              <a:t>mínimos,não </a:t>
            </a:r>
            <a:r>
              <a:rPr lang="pt-BR" sz="3600" dirty="0"/>
              <a:t>contribui para o </a:t>
            </a:r>
            <a:r>
              <a:rPr lang="pt-BR" sz="3600" dirty="0" smtClean="0"/>
              <a:t> sustento </a:t>
            </a:r>
            <a:r>
              <a:rPr lang="pt-BR" sz="3600" dirty="0"/>
              <a:t>da família e está ascendendo a um nível de escolaridade superior ao </a:t>
            </a:r>
            <a:r>
              <a:rPr lang="pt-BR" sz="3600" dirty="0" smtClean="0"/>
              <a:t>dos pais</a:t>
            </a:r>
            <a:r>
              <a:rPr lang="pt-BR" sz="3600" dirty="0"/>
              <a:t>, entre outras características</a:t>
            </a:r>
            <a:r>
              <a:rPr lang="pt-BR" sz="3600" dirty="0" smtClean="0"/>
              <a:t>. (</a:t>
            </a:r>
            <a:r>
              <a:rPr lang="nl-NL" sz="2800" dirty="0" smtClean="0"/>
              <a:t>Zetetiké </a:t>
            </a:r>
            <a:r>
              <a:rPr lang="nl-NL" sz="2800" dirty="0"/>
              <a:t>– FE/Unicamp – v. 20, n. 37 – jan/jun </a:t>
            </a:r>
            <a:r>
              <a:rPr lang="nl-NL" sz="2800" dirty="0" smtClean="0"/>
              <a:t>2012)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0871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SERÁ </a:t>
            </a:r>
            <a:r>
              <a:rPr lang="pt-BR" sz="3200" dirty="0"/>
              <a:t>QUE MINHAS EXPERIÊNCIAS COMO ALUNO(A) INTERFEREM NA MINHA POSTURA COMO PROFESSOR?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Conforme </a:t>
            </a:r>
            <a:r>
              <a:rPr lang="pt-BR" sz="2800" dirty="0" smtClean="0"/>
              <a:t>Formosinho(2009, p.99), </a:t>
            </a:r>
            <a:r>
              <a:rPr lang="pt-BR" sz="2800" dirty="0"/>
              <a:t>ao iniciar o curso de formação, os licenciandos já aprenderam parte da formação prática, “Cabe à instituição de formação analisar estas aprendizagens e incorporá-las nos processos formativos, de modo a (re)construir a imagem que os estudantes já têm do ofício de </a:t>
            </a:r>
            <a:r>
              <a:rPr lang="pt-BR" sz="2800" dirty="0" smtClean="0"/>
              <a:t>professor”.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107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Neste mesmo sentido, Mizukami (2013, p.23) </a:t>
            </a:r>
            <a:r>
              <a:rPr lang="pt-BR" dirty="0" smtClean="0"/>
              <a:t>afirma: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“</a:t>
            </a:r>
            <a:r>
              <a:rPr lang="pt-BR" dirty="0"/>
              <a:t>Os processos de aprender a ensinar, de aprender a ser professor e de se desenvolver profissionalmente são lentos. Iniciam-se antes do espaço formativo dos cursos de Licenciatura e prolonga-se por toda a vida, alimentados e transformados por diferentes experiências profissionais e de vida </a:t>
            </a:r>
            <a:r>
              <a:rPr lang="pt-BR" dirty="0" smtClean="0"/>
              <a:t>.”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77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/>
              <a:t>MINHA FORMAÇÃO INICIAL FOI SUFICIENTE PARA ME TORNAR PROFESSOR?</a:t>
            </a: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9933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Para </a:t>
            </a:r>
            <a:r>
              <a:rPr lang="pt-BR" dirty="0"/>
              <a:t>Fiorentini e Lorenzato (2007) e Pais (2007), alguns professores sentem-se inseguros ao ministrar aulas de um ou outro conteúdo por acharem que sabem fazer, mas não sabem explicar, já que em suas graduações tiveram muitas aulas de </a:t>
            </a:r>
            <a:r>
              <a:rPr lang="pt-BR" dirty="0" smtClean="0"/>
              <a:t>Matemática </a:t>
            </a:r>
            <a:r>
              <a:rPr lang="pt-BR" dirty="0"/>
              <a:t>e poucas de Educação Matemática. </a:t>
            </a:r>
          </a:p>
        </p:txBody>
      </p:sp>
    </p:spTree>
    <p:extLst>
      <p:ext uri="{BB962C8B-B14F-4D97-AF65-F5344CB8AC3E}">
        <p14:creationId xmlns:p14="http://schemas.microsoft.com/office/powerpoint/2010/main" val="52364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QUE </a:t>
            </a:r>
            <a:r>
              <a:rPr lang="pt-BR" dirty="0"/>
              <a:t>SABERES NECESSITAMOS PARA SER PROFESSOR?</a:t>
            </a:r>
            <a:br>
              <a:rPr lang="pt-BR" dirty="0"/>
            </a:b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936"/>
            <a:ext cx="8208912" cy="47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74513" y="6191734"/>
            <a:ext cx="230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Paniago (2016).</a:t>
            </a:r>
          </a:p>
        </p:txBody>
      </p:sp>
    </p:spTree>
    <p:extLst>
      <p:ext uri="{BB962C8B-B14F-4D97-AF65-F5344CB8AC3E}">
        <p14:creationId xmlns:p14="http://schemas.microsoft.com/office/powerpoint/2010/main" val="35089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i="1" dirty="0" smtClean="0"/>
              <a:t>1) o </a:t>
            </a:r>
            <a:r>
              <a:rPr lang="pt-BR" sz="2000" b="1" i="1" dirty="0"/>
              <a:t>conteúdo da área de formação </a:t>
            </a:r>
            <a:r>
              <a:rPr lang="pt-BR" sz="2000" i="1" dirty="0"/>
              <a:t>– </a:t>
            </a:r>
            <a:r>
              <a:rPr lang="pt-BR" sz="2000" dirty="0"/>
              <a:t>condição essencial </a:t>
            </a:r>
            <a:r>
              <a:rPr lang="pt-BR" sz="2000" dirty="0" smtClean="0"/>
              <a:t>na docência;</a:t>
            </a:r>
          </a:p>
          <a:p>
            <a:pPr marL="0" indent="0" algn="just">
              <a:buNone/>
            </a:pPr>
            <a:r>
              <a:rPr lang="pt-BR" sz="2000" b="1" dirty="0" smtClean="0"/>
              <a:t>2</a:t>
            </a:r>
            <a:r>
              <a:rPr lang="pt-BR" sz="2000" b="1" dirty="0"/>
              <a:t>) </a:t>
            </a:r>
            <a:r>
              <a:rPr lang="pt-BR" sz="2000" b="1" i="1" dirty="0"/>
              <a:t>a pedagogia do conteúdo </a:t>
            </a:r>
            <a:r>
              <a:rPr lang="pt-BR" sz="2000" i="1" dirty="0" smtClean="0"/>
              <a:t>–</a:t>
            </a:r>
            <a:r>
              <a:rPr lang="pt-BR" sz="2000" dirty="0" smtClean="0"/>
              <a:t>se </a:t>
            </a:r>
            <a:r>
              <a:rPr lang="pt-BR" sz="2000" dirty="0"/>
              <a:t>refere às estratégias que o professor mobiliza</a:t>
            </a:r>
          </a:p>
          <a:p>
            <a:pPr marL="0" indent="0" algn="just">
              <a:buNone/>
            </a:pPr>
            <a:r>
              <a:rPr lang="pt-BR" sz="2000" dirty="0"/>
              <a:t>para tornar o conhecimento compreensível ao aluno, o que </a:t>
            </a:r>
            <a:r>
              <a:rPr lang="pt-BR" sz="2000" dirty="0" smtClean="0"/>
              <a:t>implica, necessariamente</a:t>
            </a:r>
            <a:r>
              <a:rPr lang="pt-BR" sz="2000" dirty="0"/>
              <a:t>, a exigência anterior;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b="1" dirty="0" smtClean="0"/>
              <a:t>3</a:t>
            </a:r>
            <a:r>
              <a:rPr lang="pt-BR" sz="2000" b="1" dirty="0"/>
              <a:t>) </a:t>
            </a:r>
            <a:r>
              <a:rPr lang="pt-BR" sz="2000" b="1" i="1" dirty="0"/>
              <a:t>o currículo das ciências </a:t>
            </a:r>
            <a:r>
              <a:rPr lang="pt-BR" sz="2000" b="1" i="1" dirty="0" smtClean="0"/>
              <a:t>da educação </a:t>
            </a:r>
            <a:r>
              <a:rPr lang="pt-BR" sz="2000" b="1" i="1" dirty="0"/>
              <a:t>e da pedagogia </a:t>
            </a:r>
            <a:r>
              <a:rPr lang="pt-BR" sz="2000" i="1" dirty="0"/>
              <a:t>– </a:t>
            </a:r>
            <a:r>
              <a:rPr lang="pt-BR" sz="2000" dirty="0"/>
              <a:t>são saberes ancorados nas várias ciências </a:t>
            </a:r>
            <a:r>
              <a:rPr lang="pt-BR" sz="2000" dirty="0" smtClean="0"/>
              <a:t>que fundamentam </a:t>
            </a:r>
            <a:r>
              <a:rPr lang="pt-BR" sz="2000" dirty="0"/>
              <a:t>a prática de ensino do professor e o auxiliam a </a:t>
            </a:r>
            <a:r>
              <a:rPr lang="pt-BR" sz="2000" dirty="0" smtClean="0"/>
              <a:t>fazer as </a:t>
            </a:r>
            <a:r>
              <a:rPr lang="pt-BR" sz="2000" dirty="0"/>
              <a:t>escolhas;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b="1" dirty="0" smtClean="0"/>
              <a:t>4</a:t>
            </a:r>
            <a:r>
              <a:rPr lang="pt-BR" sz="2000" b="1" dirty="0"/>
              <a:t>)</a:t>
            </a:r>
            <a:r>
              <a:rPr lang="pt-BR" sz="2000" dirty="0"/>
              <a:t> </a:t>
            </a:r>
            <a:r>
              <a:rPr lang="pt-BR" sz="2000" b="1" i="1" dirty="0"/>
              <a:t>sobre o aluno e a forma como aprende </a:t>
            </a:r>
            <a:r>
              <a:rPr lang="pt-BR" sz="2000" i="1" dirty="0"/>
              <a:t>– </a:t>
            </a:r>
            <a:r>
              <a:rPr lang="pt-BR" sz="2000" dirty="0"/>
              <a:t>cada aluno </a:t>
            </a:r>
            <a:r>
              <a:rPr lang="pt-BR" sz="2000" dirty="0" smtClean="0"/>
              <a:t>possui uma </a:t>
            </a:r>
            <a:r>
              <a:rPr lang="pt-BR" sz="2000" dirty="0"/>
              <a:t>forma singular de aprender, não sendo possível desenvolver </a:t>
            </a:r>
            <a:r>
              <a:rPr lang="pt-BR" sz="2000" dirty="0" smtClean="0"/>
              <a:t>uma pedagogia </a:t>
            </a:r>
            <a:r>
              <a:rPr lang="pt-BR" sz="2000" dirty="0"/>
              <a:t>homogênea, tratando-os como se fossem todos iguais;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b="1" dirty="0" smtClean="0"/>
              <a:t>5) </a:t>
            </a:r>
            <a:r>
              <a:rPr lang="pt-BR" sz="2000" b="1" i="1" dirty="0" smtClean="0"/>
              <a:t>do contexto e a comunidade educativa</a:t>
            </a:r>
            <a:r>
              <a:rPr lang="pt-BR" sz="2000" i="1" dirty="0" smtClean="0"/>
              <a:t> </a:t>
            </a:r>
            <a:r>
              <a:rPr lang="pt-BR" sz="2000" i="1" dirty="0"/>
              <a:t>– </a:t>
            </a:r>
            <a:r>
              <a:rPr lang="pt-BR" sz="2000" dirty="0"/>
              <a:t>o conhecimento do contexto </a:t>
            </a:r>
            <a:r>
              <a:rPr lang="pt-BR" sz="2000" dirty="0" smtClean="0"/>
              <a:t>em que </a:t>
            </a:r>
            <a:r>
              <a:rPr lang="pt-BR" sz="2000" dirty="0"/>
              <a:t>vive o aluno possibilitará aos professores respeitar, valorizar </a:t>
            </a:r>
            <a:r>
              <a:rPr lang="pt-BR" sz="2000" dirty="0" smtClean="0"/>
              <a:t>os seus </a:t>
            </a:r>
            <a:r>
              <a:rPr lang="pt-BR" sz="2000" dirty="0"/>
              <a:t>saberes e compreender as influências que sofrem do contexto </a:t>
            </a:r>
            <a:r>
              <a:rPr lang="pt-BR" sz="2000" dirty="0" smtClean="0"/>
              <a:t>em sua </a:t>
            </a:r>
            <a:r>
              <a:rPr lang="pt-BR" sz="2000" dirty="0"/>
              <a:t>aprendizagem;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6</a:t>
            </a:r>
            <a:r>
              <a:rPr lang="pt-BR" sz="2000" b="1" dirty="0"/>
              <a:t>) </a:t>
            </a:r>
            <a:r>
              <a:rPr lang="pt-BR" sz="2000" b="1" i="1" dirty="0"/>
              <a:t>práticas de reflexão e investigação </a:t>
            </a:r>
            <a:r>
              <a:rPr lang="pt-BR" sz="2000" i="1" dirty="0"/>
              <a:t>– </a:t>
            </a:r>
            <a:r>
              <a:rPr lang="pt-BR" sz="2000" dirty="0"/>
              <a:t>necessárias </a:t>
            </a:r>
            <a:r>
              <a:rPr lang="pt-BR" sz="2000" dirty="0" smtClean="0"/>
              <a:t>paraque </a:t>
            </a:r>
            <a:r>
              <a:rPr lang="pt-BR" sz="2000" dirty="0"/>
              <a:t>possam buscar novas formas de operacionalizar sua prática </a:t>
            </a:r>
            <a:r>
              <a:rPr lang="pt-BR" sz="2000" dirty="0" smtClean="0"/>
              <a:t>de ensino </a:t>
            </a:r>
            <a:r>
              <a:rPr lang="pt-BR" sz="2000" dirty="0"/>
              <a:t>e lutar por justiça social;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7) </a:t>
            </a:r>
            <a:r>
              <a:rPr lang="pt-BR" sz="2000" b="1" i="1" dirty="0"/>
              <a:t>inter e transdisciplinaridade </a:t>
            </a:r>
            <a:r>
              <a:rPr lang="pt-BR" sz="2000" i="1" dirty="0"/>
              <a:t>– </a:t>
            </a:r>
            <a:r>
              <a:rPr lang="pt-BR" sz="2000" dirty="0"/>
              <a:t>em </a:t>
            </a:r>
            <a:r>
              <a:rPr lang="pt-BR" sz="2000" dirty="0" smtClean="0"/>
              <a:t>face da </a:t>
            </a:r>
            <a:r>
              <a:rPr lang="pt-BR" sz="2000" dirty="0"/>
              <a:t>realidade complexa, torna-se imperioso romper com as </a:t>
            </a:r>
            <a:r>
              <a:rPr lang="pt-BR" sz="2000" dirty="0" smtClean="0"/>
              <a:t>barreiras epistemológicas </a:t>
            </a:r>
            <a:r>
              <a:rPr lang="pt-BR" sz="2000" dirty="0"/>
              <a:t>disciplinares e construir novas atitudes perante </a:t>
            </a:r>
            <a:r>
              <a:rPr lang="pt-BR" sz="2000" dirty="0" smtClean="0"/>
              <a:t>o ser</a:t>
            </a:r>
            <a:r>
              <a:rPr lang="pt-BR" sz="2000" dirty="0"/>
              <a:t>, o ensinar e o pesquisar.</a:t>
            </a:r>
          </a:p>
        </p:txBody>
      </p:sp>
    </p:spTree>
    <p:extLst>
      <p:ext uri="{BB962C8B-B14F-4D97-AF65-F5344CB8AC3E}">
        <p14:creationId xmlns:p14="http://schemas.microsoft.com/office/powerpoint/2010/main" val="839663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1130</Words>
  <Application>Microsoft Office PowerPoint</Application>
  <PresentationFormat>Apresentação no Ecrã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 DOCÊNCIA: O PIBID COMO PROMOTOR DE UMA FOMAÇÃO PLENA . </vt:lpstr>
      <vt:lpstr> ESCOLHI/ OU SOBROU FAZER LICENCIATURA? </vt:lpstr>
      <vt:lpstr>Apresentação do PowerPoint</vt:lpstr>
      <vt:lpstr>Apresentação do PowerPoint</vt:lpstr>
      <vt:lpstr> SERÁ QUE MINHAS EXPERIÊNCIAS COMO ALUNO(A) INTERFEREM NA MINHA POSTURA COMO PROFESSOR? </vt:lpstr>
      <vt:lpstr>Neste mesmo sentido, Mizukami (2013, p.23) afirma:</vt:lpstr>
      <vt:lpstr> A MINHA FORMAÇÃO INICIAL FOI SUFICIENTE PARA ME TORNAR PROFESSOR? </vt:lpstr>
      <vt:lpstr> QUE SABERES NECESSITAMOS PARA SER PROFESSOR? </vt:lpstr>
      <vt:lpstr>Apresentação do PowerPoint</vt:lpstr>
      <vt:lpstr>Apresentação do PowerPoint</vt:lpstr>
      <vt:lpstr>Endendimento / Desejo</vt:lpstr>
      <vt:lpstr>O PIBID  e a Formação Docente</vt:lpstr>
      <vt:lpstr>PIBID versus Estágio</vt:lpstr>
      <vt:lpstr>Interdisplinaridade</vt:lpstr>
      <vt:lpstr> No PIBID - Todo mundo sai ganhando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Andréa Maria</dc:creator>
  <cp:lastModifiedBy>Andréa Maria</cp:lastModifiedBy>
  <cp:revision>33</cp:revision>
  <dcterms:created xsi:type="dcterms:W3CDTF">2019-05-27T03:15:50Z</dcterms:created>
  <dcterms:modified xsi:type="dcterms:W3CDTF">2019-08-16T16:20:32Z</dcterms:modified>
</cp:coreProperties>
</file>